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4283689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3902634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8CD983-1D93-4087-9C2F-8E3BE5CC5136}"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23301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427249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8CD983-1D93-4087-9C2F-8E3BE5CC5136}"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5298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987522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025536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0005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355098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CB18EB-CA15-4B5C-AEBA-753EDCF0CC8C}"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80033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128853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CB18EB-CA15-4B5C-AEBA-753EDCF0CC8C}" type="datetimeFigureOut">
              <a:rPr lang="en-US" smtClean="0"/>
              <a:t>3/9/2020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39892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CB18EB-CA15-4B5C-AEBA-753EDCF0CC8C}" type="datetimeFigureOut">
              <a:rPr lang="en-US" smtClean="0"/>
              <a:t>3/9/2020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67593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CB18EB-CA15-4B5C-AEBA-753EDCF0CC8C}" type="datetimeFigureOut">
              <a:rPr lang="en-US" smtClean="0"/>
              <a:t>3/9/2020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1989212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1241973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CB18EB-CA15-4B5C-AEBA-753EDCF0CC8C}" type="datetimeFigureOut">
              <a:rPr lang="en-US" smtClean="0"/>
              <a:t>3/9/2020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8CD983-1D93-4087-9C2F-8E3BE5CC5136}" type="slidenum">
              <a:rPr lang="en-US" smtClean="0"/>
              <a:t>‹#›</a:t>
            </a:fld>
            <a:endParaRPr lang="en-US"/>
          </a:p>
        </p:txBody>
      </p:sp>
    </p:spTree>
    <p:extLst>
      <p:ext uri="{BB962C8B-B14F-4D97-AF65-F5344CB8AC3E}">
        <p14:creationId xmlns:p14="http://schemas.microsoft.com/office/powerpoint/2010/main" val="229240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CB18EB-CA15-4B5C-AEBA-753EDCF0CC8C}" type="datetimeFigureOut">
              <a:rPr lang="en-US" smtClean="0"/>
              <a:t>3/9/2020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8CD983-1D93-4087-9C2F-8E3BE5CC5136}" type="slidenum">
              <a:rPr lang="en-US" smtClean="0"/>
              <a:t>‹#›</a:t>
            </a:fld>
            <a:endParaRPr lang="en-US"/>
          </a:p>
        </p:txBody>
      </p:sp>
    </p:spTree>
    <p:extLst>
      <p:ext uri="{BB962C8B-B14F-4D97-AF65-F5344CB8AC3E}">
        <p14:creationId xmlns:p14="http://schemas.microsoft.com/office/powerpoint/2010/main" val="8570334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6989-2B59-4E35-9BCF-5C56FD044C37}"/>
              </a:ext>
            </a:extLst>
          </p:cNvPr>
          <p:cNvSpPr>
            <a:spLocks noGrp="1"/>
          </p:cNvSpPr>
          <p:nvPr>
            <p:ph type="title"/>
          </p:nvPr>
        </p:nvSpPr>
        <p:spPr/>
        <p:txBody>
          <a:bodyPr>
            <a:normAutofit/>
          </a:bodyPr>
          <a:lstStyle/>
          <a:p>
            <a:pPr algn="ctr" rtl="1"/>
            <a:r>
              <a:rPr lang="fa-IR" sz="4000" b="1" dirty="0">
                <a:cs typeface="B Mitra" panose="00000400000000000000" pitchFamily="2" charset="-78"/>
              </a:rPr>
              <a:t>پیامدهای اصل قانونی بودن حقوق جزا</a:t>
            </a:r>
            <a:endParaRPr lang="en-US" sz="4000" b="1" dirty="0">
              <a:cs typeface="B Mitra" panose="00000400000000000000" pitchFamily="2" charset="-78"/>
            </a:endParaRPr>
          </a:p>
        </p:txBody>
      </p:sp>
      <p:sp>
        <p:nvSpPr>
          <p:cNvPr id="3" name="Content Placeholder 2">
            <a:extLst>
              <a:ext uri="{FF2B5EF4-FFF2-40B4-BE49-F238E27FC236}">
                <a16:creationId xmlns:a16="http://schemas.microsoft.com/office/drawing/2014/main" id="{0B47D551-FE1F-436C-B1EF-BFA9D9AFCF89}"/>
              </a:ext>
            </a:extLst>
          </p:cNvPr>
          <p:cNvSpPr>
            <a:spLocks noGrp="1"/>
          </p:cNvSpPr>
          <p:nvPr>
            <p:ph idx="1"/>
          </p:nvPr>
        </p:nvSpPr>
        <p:spPr>
          <a:xfrm>
            <a:off x="2041451" y="1807535"/>
            <a:ext cx="9463161" cy="4529470"/>
          </a:xfrm>
        </p:spPr>
        <p:txBody>
          <a:bodyPr>
            <a:noAutofit/>
          </a:bodyPr>
          <a:lstStyle/>
          <a:p>
            <a:pPr algn="just" rtl="1"/>
            <a:r>
              <a:rPr lang="fa-IR" sz="2400" b="1" dirty="0">
                <a:cs typeface="B Mitra" panose="00000400000000000000" pitchFamily="2" charset="-78"/>
              </a:rPr>
              <a:t>برای قانونگذار: </a:t>
            </a:r>
          </a:p>
          <a:p>
            <a:pPr marL="0" indent="0" algn="just" rtl="1">
              <a:buNone/>
            </a:pPr>
            <a:r>
              <a:rPr lang="fa-IR" sz="2400" dirty="0">
                <a:cs typeface="B Mitra" panose="00000400000000000000" pitchFamily="2" charset="-78"/>
              </a:rPr>
              <a:t>تعریف جرایم و معین کردن مجازات ها با شفافیت و صراحت و مطابق با قانون اساسی و شرع</a:t>
            </a:r>
          </a:p>
          <a:p>
            <a:pPr algn="just" rtl="1"/>
            <a:r>
              <a:rPr lang="fa-IR" sz="2400" b="1" dirty="0">
                <a:cs typeface="B Mitra" panose="00000400000000000000" pitchFamily="2" charset="-78"/>
              </a:rPr>
              <a:t>برای قاضی:</a:t>
            </a:r>
          </a:p>
          <a:p>
            <a:pPr marL="0" indent="0" algn="just" rtl="1">
              <a:buNone/>
            </a:pPr>
            <a:r>
              <a:rPr lang="fa-IR" sz="2400" dirty="0">
                <a:cs typeface="B Mitra" panose="00000400000000000000" pitchFamily="2" charset="-78"/>
              </a:rPr>
              <a:t>الف-اجرای قانون به صورت صحیح:</a:t>
            </a:r>
          </a:p>
          <a:p>
            <a:pPr marL="0" indent="0" algn="just" rtl="1">
              <a:buNone/>
            </a:pPr>
            <a:r>
              <a:rPr lang="fa-IR" sz="2400" dirty="0">
                <a:cs typeface="B Mitra" panose="00000400000000000000" pitchFamily="2" charset="-78"/>
              </a:rPr>
              <a:t> در صورت اجرای غلط قانون، قاضی مسئولیت دارد طبق ماده 13 قانون مجازات اسلامی. همچنین قاضی برای تعیین مجازات فقط باید به قانون رجوع کند نه به منابع فرعی دیگر. لذا وظیفه قاضی اجرای قانون به همان ترتیبی است که وضع شده است. چون منبع محصر حقوق جزا، قانون است.</a:t>
            </a:r>
          </a:p>
          <a:p>
            <a:pPr marL="0" indent="0" algn="just" rtl="1">
              <a:buNone/>
            </a:pPr>
            <a:r>
              <a:rPr lang="fa-IR" sz="2400" dirty="0">
                <a:cs typeface="B Mitra" panose="00000400000000000000" pitchFamily="2" charset="-78"/>
              </a:rPr>
              <a:t>ب-تفسیر قانون: </a:t>
            </a:r>
          </a:p>
          <a:p>
            <a:pPr marL="0" indent="0" algn="just" rtl="1">
              <a:buNone/>
            </a:pPr>
            <a:r>
              <a:rPr lang="fa-IR" sz="2400" dirty="0">
                <a:cs typeface="B Mitra" panose="00000400000000000000" pitchFamily="2" charset="-78"/>
              </a:rPr>
              <a:t>ممکن است قانون دارای ابهام یا اجمال یا نقض یا سکوت باشد که در این صورت قاضی با شرایطی می تواند قانون را تفسیر کند. چون قانون نمی تواند تمام جزئیات مسائل را پیش بینی کند.</a:t>
            </a:r>
          </a:p>
        </p:txBody>
      </p:sp>
    </p:spTree>
    <p:extLst>
      <p:ext uri="{BB962C8B-B14F-4D97-AF65-F5344CB8AC3E}">
        <p14:creationId xmlns:p14="http://schemas.microsoft.com/office/powerpoint/2010/main" val="2250029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C755-524B-413E-9329-3AD1516A473A}"/>
              </a:ext>
            </a:extLst>
          </p:cNvPr>
          <p:cNvSpPr>
            <a:spLocks noGrp="1"/>
          </p:cNvSpPr>
          <p:nvPr>
            <p:ph type="title"/>
          </p:nvPr>
        </p:nvSpPr>
        <p:spPr/>
        <p:txBody>
          <a:bodyPr/>
          <a:lstStyle/>
          <a:p>
            <a:pPr algn="ctr" rtl="1"/>
            <a:r>
              <a:rPr lang="fa-IR" b="1" dirty="0">
                <a:cs typeface="B Mitra" panose="00000400000000000000" pitchFamily="2" charset="-78"/>
              </a:rPr>
              <a:t>مفهوم و انواع تفسیر قانون</a:t>
            </a: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08055F85-99B9-40F3-9062-67489FF4A015}"/>
              </a:ext>
            </a:extLst>
          </p:cNvPr>
          <p:cNvSpPr>
            <a:spLocks noGrp="1"/>
          </p:cNvSpPr>
          <p:nvPr>
            <p:ph idx="1"/>
          </p:nvPr>
        </p:nvSpPr>
        <p:spPr>
          <a:xfrm>
            <a:off x="838199" y="1825625"/>
            <a:ext cx="10602433" cy="4667250"/>
          </a:xfrm>
        </p:spPr>
        <p:txBody>
          <a:bodyPr>
            <a:normAutofit/>
          </a:bodyPr>
          <a:lstStyle/>
          <a:p>
            <a:pPr algn="r" rtl="1"/>
            <a:r>
              <a:rPr lang="fa-IR" sz="2400" b="1" dirty="0">
                <a:cs typeface="B Mitra" panose="00000400000000000000" pitchFamily="2" charset="-78"/>
              </a:rPr>
              <a:t>مفهوم تفسیر قانون</a:t>
            </a:r>
            <a:r>
              <a:rPr lang="fa-IR" sz="2400" dirty="0">
                <a:cs typeface="B Mitra" panose="00000400000000000000" pitchFamily="2" charset="-78"/>
              </a:rPr>
              <a:t>:</a:t>
            </a:r>
          </a:p>
          <a:p>
            <a:pPr marL="0" indent="0" algn="r" rtl="1">
              <a:buNone/>
            </a:pPr>
            <a:r>
              <a:rPr lang="fa-IR" sz="2400" dirty="0">
                <a:cs typeface="B Mitra" panose="00000400000000000000" pitchFamily="2" charset="-78"/>
              </a:rPr>
              <a:t>تفسیر به معنای آشکار کردن و پرده برداشتن است و تفسیر قانون تلاش ذهنی برای کشف منظور و مراد مقنن و توضیح ابهام ها و جبران نقص ها و خلاها و در واقع معنایابی متن برای کشف مجهول های حقوقی است.</a:t>
            </a:r>
          </a:p>
          <a:p>
            <a:pPr algn="r" rtl="1"/>
            <a:r>
              <a:rPr lang="fa-IR" sz="2400" b="1" dirty="0">
                <a:cs typeface="B Mitra" panose="00000400000000000000" pitchFamily="2" charset="-78"/>
              </a:rPr>
              <a:t>انواع تفسیر:</a:t>
            </a:r>
          </a:p>
          <a:p>
            <a:pPr marL="0" indent="0" algn="r" rtl="1">
              <a:buNone/>
            </a:pPr>
            <a:r>
              <a:rPr lang="fa-IR" sz="2400" dirty="0">
                <a:cs typeface="B Mitra" panose="00000400000000000000" pitchFamily="2" charset="-78"/>
              </a:rPr>
              <a:t>1-تفسیر قانونی: تفسیری که قانونگذار از قانون می کند و جنبه رسمی و الزام آور دارد.</a:t>
            </a:r>
          </a:p>
          <a:p>
            <a:pPr marL="0" indent="0" algn="r" rtl="1">
              <a:buNone/>
            </a:pPr>
            <a:r>
              <a:rPr lang="fa-IR" sz="2400" dirty="0">
                <a:cs typeface="B Mitra" panose="00000400000000000000" pitchFamily="2" charset="-78"/>
              </a:rPr>
              <a:t>2-تفسیر قضایی: تفسیری که قاضی در مقام تمیز حق می کند (اصل 73 قانون اساسی)</a:t>
            </a:r>
          </a:p>
          <a:p>
            <a:pPr marL="0" indent="0" algn="r" rtl="1">
              <a:buNone/>
            </a:pPr>
            <a:r>
              <a:rPr lang="fa-IR" sz="2400" dirty="0">
                <a:cs typeface="B Mitra" panose="00000400000000000000" pitchFamily="2" charset="-78"/>
              </a:rPr>
              <a:t>3-تفسیر شخصی: تفسیری که اشخاص و حقوقدانان می کنند و جنبه الزامی ندارد.</a:t>
            </a:r>
          </a:p>
          <a:p>
            <a:pPr marL="0" indent="0" algn="r" rtl="1">
              <a:buNone/>
            </a:pPr>
            <a:r>
              <a:rPr lang="fa-IR" sz="2400" dirty="0">
                <a:cs typeface="B Mitra" panose="00000400000000000000" pitchFamily="2" charset="-78"/>
              </a:rPr>
              <a:t>4-تفسیر درون متنی یا لفظی: تفسیر در چارچوب کلمات و الفاظ قانون</a:t>
            </a:r>
          </a:p>
          <a:p>
            <a:pPr marL="0" indent="0" algn="r" rtl="1">
              <a:buNone/>
            </a:pPr>
            <a:r>
              <a:rPr lang="fa-IR" sz="2400" dirty="0">
                <a:cs typeface="B Mitra" panose="00000400000000000000" pitchFamily="2" charset="-78"/>
              </a:rPr>
              <a:t>5-تفسیر فرامتنی یا وسیع: تفسیر خارج از چارچوب کلمات قانون با توجه به اوضاع و احوال اجتماعی</a:t>
            </a:r>
          </a:p>
          <a:p>
            <a:pPr marL="0" indent="0" algn="r" rtl="1">
              <a:buNone/>
            </a:pPr>
            <a:endParaRPr lang="fa-IR" dirty="0">
              <a:cs typeface="B Mitra" panose="00000400000000000000" pitchFamily="2" charset="-78"/>
            </a:endParaRPr>
          </a:p>
          <a:p>
            <a:pPr marL="0" indent="0" algn="r" rtl="1">
              <a:buNone/>
            </a:pPr>
            <a:endParaRPr lang="en-US" dirty="0"/>
          </a:p>
        </p:txBody>
      </p:sp>
    </p:spTree>
    <p:extLst>
      <p:ext uri="{BB962C8B-B14F-4D97-AF65-F5344CB8AC3E}">
        <p14:creationId xmlns:p14="http://schemas.microsoft.com/office/powerpoint/2010/main" val="3213841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411E6-A1FF-456A-B467-20F45705443E}"/>
              </a:ext>
            </a:extLst>
          </p:cNvPr>
          <p:cNvSpPr>
            <a:spLocks noGrp="1"/>
          </p:cNvSpPr>
          <p:nvPr>
            <p:ph type="title"/>
          </p:nvPr>
        </p:nvSpPr>
        <p:spPr/>
        <p:txBody>
          <a:bodyPr/>
          <a:lstStyle/>
          <a:p>
            <a:pPr algn="ctr" rtl="1"/>
            <a:r>
              <a:rPr lang="fa-IR" b="1" dirty="0">
                <a:cs typeface="B Mitra" panose="00000400000000000000" pitchFamily="2" charset="-78"/>
              </a:rPr>
              <a:t>روش های تفسیر قانون جزا</a:t>
            </a:r>
            <a:br>
              <a:rPr lang="fa-IR" b="1" dirty="0">
                <a:cs typeface="B Mitra" panose="00000400000000000000" pitchFamily="2" charset="-78"/>
              </a:rPr>
            </a:b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4FCE9DA7-2860-40A2-BFE6-EB1A6C85049C}"/>
              </a:ext>
            </a:extLst>
          </p:cNvPr>
          <p:cNvSpPr>
            <a:spLocks noGrp="1"/>
          </p:cNvSpPr>
          <p:nvPr>
            <p:ph idx="1"/>
          </p:nvPr>
        </p:nvSpPr>
        <p:spPr>
          <a:xfrm>
            <a:off x="2589212" y="2133599"/>
            <a:ext cx="8989644" cy="4394791"/>
          </a:xfrm>
        </p:spPr>
        <p:txBody>
          <a:bodyPr>
            <a:normAutofit/>
          </a:bodyPr>
          <a:lstStyle/>
          <a:p>
            <a:pPr algn="just" rtl="1"/>
            <a:r>
              <a:rPr lang="fa-IR" sz="2000" b="1" dirty="0">
                <a:cs typeface="B Mitra" panose="00000400000000000000" pitchFamily="2" charset="-78"/>
              </a:rPr>
              <a:t>تفسیر مضیق یا محدود:</a:t>
            </a:r>
          </a:p>
          <a:p>
            <a:pPr marL="0" indent="0" algn="just" rtl="1">
              <a:buNone/>
            </a:pPr>
            <a:r>
              <a:rPr lang="fa-IR" sz="2000" dirty="0">
                <a:cs typeface="B Mitra" panose="00000400000000000000" pitchFamily="2" charset="-78"/>
              </a:rPr>
              <a:t>عبارت است از این که در هنگام شک و در حالت دست نیافتن به منظور قانونگذار، به الفاظ و عبارات قانون بسنده کرده و از نتوسعه مفهومی و مصداقی قانون خودداری کنیم. در واقع تفسیری است که به ایجاد جرم و مجازات دیگری غیر از آنچه که در قانون آمده، منجر نشود و رفتارهای ضداجتماعی پیش بینی نشده در قانون با جرایم پیش بینی شده در آن مقایسه نشوند.</a:t>
            </a:r>
          </a:p>
          <a:p>
            <a:pPr algn="just" rtl="1"/>
            <a:r>
              <a:rPr lang="fa-IR" sz="2000" b="1" dirty="0">
                <a:cs typeface="B Mitra" panose="00000400000000000000" pitchFamily="2" charset="-78"/>
              </a:rPr>
              <a:t>تفسیر موسع قانون مساعد:</a:t>
            </a:r>
          </a:p>
          <a:p>
            <a:pPr marL="0" indent="0" algn="just" rtl="1">
              <a:buNone/>
            </a:pPr>
            <a:r>
              <a:rPr lang="fa-IR" sz="2000" dirty="0">
                <a:cs typeface="B Mitra" panose="00000400000000000000" pitchFamily="2" charset="-78"/>
              </a:rPr>
              <a:t>اگر قانونی در جهت حمایت از حقوق افراد باشد، به صورت موسع (و نه مضیق) قابل تفسیر است.</a:t>
            </a:r>
          </a:p>
          <a:p>
            <a:pPr algn="just" rtl="1"/>
            <a:r>
              <a:rPr lang="fa-IR" sz="2000" b="1" dirty="0">
                <a:cs typeface="B Mitra" panose="00000400000000000000" pitchFamily="2" charset="-78"/>
              </a:rPr>
              <a:t>تفسیر به منفع متهم:</a:t>
            </a:r>
          </a:p>
          <a:p>
            <a:pPr marL="0" indent="0" algn="just" rtl="1">
              <a:buNone/>
            </a:pPr>
            <a:r>
              <a:rPr lang="fa-IR" sz="2000" dirty="0">
                <a:cs typeface="B Mitra" panose="00000400000000000000" pitchFamily="2" charset="-78"/>
              </a:rPr>
              <a:t>هرجا ابهام و اجمال قانون به قاضی مجال برداشت های گوناگون تفسیر بدهد، تفسیری که به حال متهم مساعدتر باشد باید انجام شود.</a:t>
            </a:r>
          </a:p>
          <a:p>
            <a:pPr algn="just" rtl="1"/>
            <a:r>
              <a:rPr lang="fa-IR" sz="2000" b="1" dirty="0">
                <a:cs typeface="B Mitra" panose="00000400000000000000" pitchFamily="2" charset="-78"/>
              </a:rPr>
              <a:t>تفسیر غایی یا هدف گرا:</a:t>
            </a:r>
          </a:p>
          <a:p>
            <a:pPr marL="0" indent="0" algn="just" rtl="1">
              <a:buNone/>
            </a:pPr>
            <a:r>
              <a:rPr lang="fa-IR" sz="2000" dirty="0">
                <a:cs typeface="B Mitra" panose="00000400000000000000" pitchFamily="2" charset="-78"/>
              </a:rPr>
              <a:t>تفسیری که با توجه به روح قانون و علت تصویب آن و منظور اصلی قانونگذار انجام می شود.</a:t>
            </a:r>
          </a:p>
          <a:p>
            <a:pPr marL="0" indent="0" algn="r" rtl="1">
              <a:buNone/>
            </a:pPr>
            <a:endParaRPr lang="en-US" sz="2400" b="1" dirty="0">
              <a:cs typeface="B Mitra" panose="00000400000000000000" pitchFamily="2" charset="-78"/>
            </a:endParaRPr>
          </a:p>
        </p:txBody>
      </p:sp>
    </p:spTree>
    <p:extLst>
      <p:ext uri="{BB962C8B-B14F-4D97-AF65-F5344CB8AC3E}">
        <p14:creationId xmlns:p14="http://schemas.microsoft.com/office/powerpoint/2010/main" val="4181170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0D280-741E-415E-914A-2A39B445935A}"/>
              </a:ext>
            </a:extLst>
          </p:cNvPr>
          <p:cNvSpPr>
            <a:spLocks noGrp="1"/>
          </p:cNvSpPr>
          <p:nvPr>
            <p:ph type="title"/>
          </p:nvPr>
        </p:nvSpPr>
        <p:spPr/>
        <p:txBody>
          <a:bodyPr/>
          <a:lstStyle/>
          <a:p>
            <a:pPr algn="ctr" rtl="1"/>
            <a:r>
              <a:rPr lang="fa-IR" b="1" dirty="0">
                <a:cs typeface="B Mitra" panose="00000400000000000000" pitchFamily="2" charset="-78"/>
              </a:rPr>
              <a:t>قلمرو زمانی قانون جزا</a:t>
            </a: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4F3AA35D-62FC-47D8-9E9F-764E6578CEAA}"/>
              </a:ext>
            </a:extLst>
          </p:cNvPr>
          <p:cNvSpPr>
            <a:spLocks noGrp="1"/>
          </p:cNvSpPr>
          <p:nvPr>
            <p:ph idx="1"/>
          </p:nvPr>
        </p:nvSpPr>
        <p:spPr/>
        <p:txBody>
          <a:bodyPr>
            <a:normAutofit lnSpcReduction="10000"/>
          </a:bodyPr>
          <a:lstStyle/>
          <a:p>
            <a:pPr algn="r" rtl="1"/>
            <a:r>
              <a:rPr lang="fa-IR" sz="2000" b="1" dirty="0">
                <a:cs typeface="B Mitra" panose="00000400000000000000" pitchFamily="2" charset="-78"/>
              </a:rPr>
              <a:t>اصل عطف بماسبق نشدن قوانین جزایی:</a:t>
            </a:r>
          </a:p>
          <a:p>
            <a:pPr marL="0" indent="0" algn="r" rtl="1">
              <a:buNone/>
            </a:pPr>
            <a:r>
              <a:rPr lang="fa-IR" sz="2000" dirty="0">
                <a:cs typeface="B Mitra" panose="00000400000000000000" pitchFamily="2" charset="-78"/>
              </a:rPr>
              <a:t>قانون به گذشته تاثیری ندارد و نسبت به آینده است. (اصل 169 قانون اساسی و ماده 10 قانون مجازات اسلامی)</a:t>
            </a:r>
          </a:p>
          <a:p>
            <a:pPr algn="r" rtl="1"/>
            <a:r>
              <a:rPr lang="fa-IR" sz="2000" b="1" dirty="0">
                <a:cs typeface="B Mitra" panose="00000400000000000000" pitchFamily="2" charset="-78"/>
              </a:rPr>
              <a:t>استثنائات اصل عطف بماسبق نشدن قوانین جزایی: (یعنی مواردی که قانون نسبت به گذشته اعمال می شود) در ادامه ماده 10</a:t>
            </a:r>
          </a:p>
          <a:p>
            <a:pPr marL="0" indent="0" algn="r" rtl="1">
              <a:buNone/>
            </a:pPr>
            <a:r>
              <a:rPr lang="fa-IR" sz="2000" b="1" dirty="0">
                <a:cs typeface="B Mitra" panose="00000400000000000000" pitchFamily="2" charset="-78"/>
              </a:rPr>
              <a:t>1</a:t>
            </a:r>
            <a:r>
              <a:rPr lang="fa-IR" sz="2000" dirty="0">
                <a:cs typeface="B Mitra" panose="00000400000000000000" pitchFamily="2" charset="-78"/>
              </a:rPr>
              <a:t>-تصریح قانونگذار: خود قانونگذار به این مساله اشاره کند.</a:t>
            </a:r>
          </a:p>
          <a:p>
            <a:pPr marL="0" indent="0" algn="r" rtl="1">
              <a:buNone/>
            </a:pPr>
            <a:r>
              <a:rPr lang="fa-IR" sz="2000" dirty="0">
                <a:cs typeface="B Mitra" panose="00000400000000000000" pitchFamily="2" charset="-78"/>
              </a:rPr>
              <a:t>2-قانون تفسیری: قانونی که فقط ابهام قانون سابق را از بین می برد.</a:t>
            </a:r>
          </a:p>
          <a:p>
            <a:pPr marL="0" indent="0" algn="r" rtl="1">
              <a:buNone/>
            </a:pPr>
            <a:r>
              <a:rPr lang="fa-IR" sz="2000" dirty="0">
                <a:cs typeface="B Mitra" panose="00000400000000000000" pitchFamily="2" charset="-78"/>
              </a:rPr>
              <a:t>3-قانون سودمند: یعنی مساعدتر و بهتر به حال متهم باشد که خود چند دسته است: قانون جرم زدا (نسخ قانون)، قانون ارفاق آمیز ( از بین برنده کیفیات مشدده) و قانون خفیف (کاهش دهنده مجازات )</a:t>
            </a:r>
          </a:p>
          <a:p>
            <a:pPr marL="0" indent="0" algn="r" rtl="1">
              <a:buNone/>
            </a:pPr>
            <a:r>
              <a:rPr lang="fa-IR" sz="2000" dirty="0">
                <a:cs typeface="B Mitra" panose="00000400000000000000" pitchFamily="2" charset="-78"/>
              </a:rPr>
              <a:t>4-قانون شکلی یعنی قانونی که مربوط به ترتیبات و تشریفات رسیدگی است. (قانون آیین دادرسی کیفری عطف بماسبق می شود)</a:t>
            </a:r>
          </a:p>
          <a:p>
            <a:pPr marL="0" indent="0" algn="r" rtl="1">
              <a:buNone/>
            </a:pPr>
            <a:endParaRPr lang="fa-IR" dirty="0">
              <a:cs typeface="B Mitra" panose="00000400000000000000" pitchFamily="2" charset="-78"/>
            </a:endParaRPr>
          </a:p>
          <a:p>
            <a:pPr algn="r" rtl="1"/>
            <a:endParaRPr lang="en-US" dirty="0">
              <a:cs typeface="B Mitra" panose="00000400000000000000" pitchFamily="2" charset="-78"/>
            </a:endParaRPr>
          </a:p>
        </p:txBody>
      </p:sp>
    </p:spTree>
    <p:extLst>
      <p:ext uri="{BB962C8B-B14F-4D97-AF65-F5344CB8AC3E}">
        <p14:creationId xmlns:p14="http://schemas.microsoft.com/office/powerpoint/2010/main" val="99273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FC1D-9660-46BC-94F1-A81FC8279A8B}"/>
              </a:ext>
            </a:extLst>
          </p:cNvPr>
          <p:cNvSpPr>
            <a:spLocks noGrp="1"/>
          </p:cNvSpPr>
          <p:nvPr>
            <p:ph type="title"/>
          </p:nvPr>
        </p:nvSpPr>
        <p:spPr/>
        <p:txBody>
          <a:bodyPr/>
          <a:lstStyle/>
          <a:p>
            <a:pPr algn="ctr"/>
            <a:r>
              <a:rPr lang="fa-IR" b="1" dirty="0">
                <a:cs typeface="B Mitra" panose="00000400000000000000" pitchFamily="2" charset="-78"/>
              </a:rPr>
              <a:t>نکاتی در ارتباط با عطف بماسبق نشدن</a:t>
            </a: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EB5A166B-EE83-47CF-9825-9987E943312A}"/>
              </a:ext>
            </a:extLst>
          </p:cNvPr>
          <p:cNvSpPr>
            <a:spLocks noGrp="1"/>
          </p:cNvSpPr>
          <p:nvPr>
            <p:ph idx="1"/>
          </p:nvPr>
        </p:nvSpPr>
        <p:spPr/>
        <p:txBody>
          <a:bodyPr/>
          <a:lstStyle/>
          <a:p>
            <a:pPr algn="r" rtl="1"/>
            <a:r>
              <a:rPr lang="fa-IR" sz="2400" dirty="0">
                <a:cs typeface="B Mitra" panose="00000400000000000000" pitchFamily="2" charset="-78"/>
              </a:rPr>
              <a:t>1-اگر حکوم محکومیت صادر و به مرحله اجرا رسیده و در حال اجرا باشد، در صورت نسخ قانون، اجرا متوقف شده و آثار کیفری از بین می رود.</a:t>
            </a:r>
          </a:p>
          <a:p>
            <a:pPr algn="r" rtl="1"/>
            <a:r>
              <a:rPr lang="fa-IR" sz="2400" dirty="0">
                <a:cs typeface="B Mitra" panose="00000400000000000000" pitchFamily="2" charset="-78"/>
              </a:rPr>
              <a:t>2-اگر پرونده در حال رسیدگی باشد، در صورت نسخ قانون، دادرسی متوقف می شود.</a:t>
            </a:r>
          </a:p>
          <a:p>
            <a:pPr algn="r" rtl="1"/>
            <a:r>
              <a:rPr lang="fa-IR" sz="2400" dirty="0">
                <a:cs typeface="B Mitra" panose="00000400000000000000" pitchFamily="2" charset="-78"/>
              </a:rPr>
              <a:t>3-اگر قانون جدید موجب از بین رفتن دادگاه پیشین شود و دادگاه جدیدی ایجاد کند، قانون جدید قابل اجراست حتی اگر به زیان متهم باشد.</a:t>
            </a:r>
          </a:p>
          <a:p>
            <a:pPr algn="r" rtl="1"/>
            <a:r>
              <a:rPr lang="fa-IR" sz="2400" dirty="0">
                <a:cs typeface="B Mitra" panose="00000400000000000000" pitchFamily="2" charset="-78"/>
              </a:rPr>
              <a:t>4-تکلیف قانونی که هم به نفع متهم است و هم به زیان وی چیست؟ بخش سودمند عطف بماسبق می شود ولی بخش زیان آور نه.</a:t>
            </a:r>
          </a:p>
          <a:p>
            <a:pPr algn="r" rtl="1"/>
            <a:endParaRPr lang="en-US" dirty="0"/>
          </a:p>
        </p:txBody>
      </p:sp>
    </p:spTree>
    <p:extLst>
      <p:ext uri="{BB962C8B-B14F-4D97-AF65-F5344CB8AC3E}">
        <p14:creationId xmlns:p14="http://schemas.microsoft.com/office/powerpoint/2010/main" val="127183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F6CCE-1899-473E-82DB-464FA1F85533}"/>
              </a:ext>
            </a:extLst>
          </p:cNvPr>
          <p:cNvSpPr>
            <a:spLocks noGrp="1"/>
          </p:cNvSpPr>
          <p:nvPr>
            <p:ph type="title"/>
          </p:nvPr>
        </p:nvSpPr>
        <p:spPr/>
        <p:txBody>
          <a:bodyPr/>
          <a:lstStyle/>
          <a:p>
            <a:pPr algn="ctr"/>
            <a:r>
              <a:rPr lang="fa-IR" b="1" dirty="0">
                <a:cs typeface="B Mitra" panose="00000400000000000000" pitchFamily="2" charset="-78"/>
              </a:rPr>
              <a:t>قلمرو مکانی قانون جزا</a:t>
            </a: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9FF96394-5A25-4610-8AF1-D5F91D9FB772}"/>
              </a:ext>
            </a:extLst>
          </p:cNvPr>
          <p:cNvSpPr>
            <a:spLocks noGrp="1"/>
          </p:cNvSpPr>
          <p:nvPr>
            <p:ph idx="1"/>
          </p:nvPr>
        </p:nvSpPr>
        <p:spPr>
          <a:xfrm>
            <a:off x="2589211" y="2133600"/>
            <a:ext cx="9010909" cy="4235302"/>
          </a:xfrm>
        </p:spPr>
        <p:txBody>
          <a:bodyPr>
            <a:normAutofit fontScale="92500" lnSpcReduction="10000"/>
          </a:bodyPr>
          <a:lstStyle/>
          <a:p>
            <a:pPr algn="r" rtl="1"/>
            <a:r>
              <a:rPr lang="fa-IR" sz="2000" b="1" dirty="0">
                <a:cs typeface="B Mitra" panose="00000400000000000000" pitchFamily="2" charset="-78"/>
              </a:rPr>
              <a:t>اصل سرزمینی بودن حقوق جزا (ماده 3 قانون مجازات اسلامی)</a:t>
            </a:r>
          </a:p>
          <a:p>
            <a:pPr marL="0" indent="0" algn="r" rtl="1">
              <a:buNone/>
            </a:pPr>
            <a:r>
              <a:rPr lang="fa-IR" sz="2000" dirty="0">
                <a:cs typeface="B Mitra" panose="00000400000000000000" pitchFamily="2" charset="-78"/>
              </a:rPr>
              <a:t>مقررات و قوانین کیفری ایران در محدوده قلمرو حاکمیت دولت ایران قابل اجراست. منظور از قلمرو، کلیه فضاهایی است که دولت در آن اعمال حاکمیت می کند و به سه بخش واقعی، اعتباری و فرضی تقسیم می شود.</a:t>
            </a:r>
          </a:p>
          <a:p>
            <a:pPr algn="r" rtl="1"/>
            <a:r>
              <a:rPr lang="fa-IR" sz="2000" dirty="0">
                <a:cs typeface="B Mitra" panose="00000400000000000000" pitchFamily="2" charset="-78"/>
              </a:rPr>
              <a:t>قلمرو واقعی یا مادی: محدوده ای از خاک و آب و فضا است که تحت حاکمیت حکومت قرار دارد و شامل:</a:t>
            </a:r>
          </a:p>
          <a:p>
            <a:pPr marL="0" indent="0" algn="r" rtl="1">
              <a:buNone/>
            </a:pPr>
            <a:r>
              <a:rPr lang="fa-IR" sz="2000" dirty="0">
                <a:cs typeface="B Mitra" panose="00000400000000000000" pitchFamily="2" charset="-78"/>
              </a:rPr>
              <a:t>1-قلمرو زمینی: منظور خاک هر کشور است که محدود به مرز جغرافیای خاصی است.</a:t>
            </a:r>
          </a:p>
          <a:p>
            <a:pPr marL="0" indent="0" algn="r" rtl="1">
              <a:buNone/>
            </a:pPr>
            <a:r>
              <a:rPr lang="fa-IR" sz="2000" dirty="0">
                <a:cs typeface="B Mitra" panose="00000400000000000000" pitchFamily="2" charset="-78"/>
              </a:rPr>
              <a:t>2-قلمرو دریایی شامل آب های ساحلی و سرزمینی است که به خاک دولت منتهی می شود.</a:t>
            </a:r>
          </a:p>
          <a:p>
            <a:pPr marL="0" indent="0" algn="r" rtl="1">
              <a:buNone/>
            </a:pPr>
            <a:r>
              <a:rPr lang="fa-IR" sz="2000" dirty="0">
                <a:cs typeface="B Mitra" panose="00000400000000000000" pitchFamily="2" charset="-78"/>
              </a:rPr>
              <a:t>3-قلمرو هوایی توده ای از هواست که بر فراز قلمرو زمینی و آبی کشور قرار دهد.</a:t>
            </a:r>
          </a:p>
          <a:p>
            <a:pPr algn="r" rtl="1"/>
            <a:r>
              <a:rPr lang="fa-IR" sz="2000" dirty="0">
                <a:cs typeface="B Mitra" panose="00000400000000000000" pitchFamily="2" charset="-78"/>
              </a:rPr>
              <a:t>قلمرو اعتباری مکان هایی است که به لحاظ ارتباطی که با یک دولت دارند، در حکم قلمرو دولت به شمار می آیند و شامل کشتی و هواپیمایی است که پرچم کشور را حمل می کنند. مثلا رسیدگی به جرایم درون هواپیما در صلاحیت دولت تبت کننده هوایپماست و رسیدگی به جرایم درون کشتی های جنگی در صلاحیت کشور صاحب پرچم.</a:t>
            </a:r>
          </a:p>
          <a:p>
            <a:pPr algn="r" rtl="1"/>
            <a:r>
              <a:rPr lang="fa-IR" sz="2000" dirty="0">
                <a:cs typeface="B Mitra" panose="00000400000000000000" pitchFamily="2" charset="-78"/>
              </a:rPr>
              <a:t>قلمرو فرضی: زمانی است که بخشی از جرم در قلمرو کشور و بخشی از جرم در کشور دیگر ارتکاب یابد (ماده 4 قانون مجازات اسلامی) </a:t>
            </a:r>
          </a:p>
          <a:p>
            <a:pPr marL="0" indent="0" algn="r" rtl="1">
              <a:buNone/>
            </a:pPr>
            <a:endParaRPr lang="en-US" dirty="0">
              <a:cs typeface="B Mitra" panose="00000400000000000000" pitchFamily="2" charset="-78"/>
            </a:endParaRPr>
          </a:p>
        </p:txBody>
      </p:sp>
    </p:spTree>
    <p:extLst>
      <p:ext uri="{BB962C8B-B14F-4D97-AF65-F5344CB8AC3E}">
        <p14:creationId xmlns:p14="http://schemas.microsoft.com/office/powerpoint/2010/main" val="218316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AE6B1-4191-41E4-9816-644653023158}"/>
              </a:ext>
            </a:extLst>
          </p:cNvPr>
          <p:cNvSpPr>
            <a:spLocks noGrp="1"/>
          </p:cNvSpPr>
          <p:nvPr>
            <p:ph type="title"/>
          </p:nvPr>
        </p:nvSpPr>
        <p:spPr/>
        <p:txBody>
          <a:bodyPr/>
          <a:lstStyle/>
          <a:p>
            <a:pPr algn="ctr"/>
            <a:r>
              <a:rPr lang="fa-IR" b="1" dirty="0">
                <a:cs typeface="B Mitra" panose="00000400000000000000" pitchFamily="2" charset="-78"/>
              </a:rPr>
              <a:t>فراسرزمینی بودن حقوق جزا</a:t>
            </a:r>
            <a:endParaRPr lang="en-US" b="1" dirty="0">
              <a:cs typeface="B Mitra" panose="00000400000000000000" pitchFamily="2" charset="-78"/>
            </a:endParaRPr>
          </a:p>
        </p:txBody>
      </p:sp>
      <p:sp>
        <p:nvSpPr>
          <p:cNvPr id="3" name="Content Placeholder 2">
            <a:extLst>
              <a:ext uri="{FF2B5EF4-FFF2-40B4-BE49-F238E27FC236}">
                <a16:creationId xmlns:a16="http://schemas.microsoft.com/office/drawing/2014/main" id="{E0BD4295-3F24-4116-AF04-3D6113055AE9}"/>
              </a:ext>
            </a:extLst>
          </p:cNvPr>
          <p:cNvSpPr>
            <a:spLocks noGrp="1"/>
          </p:cNvSpPr>
          <p:nvPr>
            <p:ph idx="1"/>
          </p:nvPr>
        </p:nvSpPr>
        <p:spPr/>
        <p:txBody>
          <a:bodyPr/>
          <a:lstStyle/>
          <a:p>
            <a:pPr algn="r" rtl="1"/>
            <a:r>
              <a:rPr lang="fa-IR" dirty="0">
                <a:cs typeface="B Mitra" panose="00000400000000000000" pitchFamily="2" charset="-78"/>
              </a:rPr>
              <a:t>کشورها برای تامین منافع و مصالح عالی خود برای جرایمی که منافع اساسی شان را به خطر می اندازد، راهکارهای استثنائی غیر از اصل سرزمینی بودن پیش بینی کرده اند که به چند دسته قابل تقسیم است:</a:t>
            </a:r>
          </a:p>
          <a:p>
            <a:pPr algn="r" rtl="1"/>
            <a:r>
              <a:rPr lang="fa-IR" dirty="0">
                <a:cs typeface="B Mitra" panose="00000400000000000000" pitchFamily="2" charset="-78"/>
              </a:rPr>
              <a:t>1-صلاحیت شخصی مثبت که مبتنی بر تابعیت مرتکب جرم است (ماده 7 ق.م.ا) یعنی هریک از اتباع ایران در خارج مرتکب جرم شود تحت شرایط این ماده در ایران قابل مجازات است</a:t>
            </a:r>
          </a:p>
          <a:p>
            <a:pPr algn="r" rtl="1"/>
            <a:r>
              <a:rPr lang="fa-IR" dirty="0">
                <a:cs typeface="B Mitra" panose="00000400000000000000" pitchFamily="2" charset="-78"/>
              </a:rPr>
              <a:t>2-صلاحیت شخصی منفی که مبتنی بر تابعیت بزه دیده است (ماده 8 ق.م.ا) یعنی در خارج علیه یک شخص ایرانی جرم رخ دهد که دادگاه های ایران تحت شرایط این ماده صلاحیت دارند.</a:t>
            </a:r>
          </a:p>
          <a:p>
            <a:pPr algn="r" rtl="1"/>
            <a:r>
              <a:rPr lang="fa-IR" dirty="0">
                <a:cs typeface="B Mitra" panose="00000400000000000000" pitchFamily="2" charset="-78"/>
              </a:rPr>
              <a:t>3-اصل صلاحیت واقعی: در خصوص افرادی که در خارج از کشور مرتکب جرایم علیه امنیت و مصالح اساسی کشور می شوند طبق ماده 5 ق.م.ا</a:t>
            </a:r>
          </a:p>
          <a:p>
            <a:pPr algn="r" rtl="1"/>
            <a:r>
              <a:rPr lang="fa-IR" dirty="0">
                <a:cs typeface="B Mitra" panose="00000400000000000000" pitchFamily="2" charset="-78"/>
              </a:rPr>
              <a:t>4-اصل صلاحیت جهانی: در مورد جرایم هایی که در هر کشوری بشریت و جامعه جهانی را به خطر می اندازند، هر کشوری می تواند در صورت یافت شدن مجرم رسیدگی کند (ماده 9 ق.م.ا)</a:t>
            </a:r>
            <a:endParaRPr lang="en-US" dirty="0">
              <a:cs typeface="B Mitra" panose="00000400000000000000" pitchFamily="2" charset="-78"/>
            </a:endParaRPr>
          </a:p>
        </p:txBody>
      </p:sp>
    </p:spTree>
    <p:extLst>
      <p:ext uri="{BB962C8B-B14F-4D97-AF65-F5344CB8AC3E}">
        <p14:creationId xmlns:p14="http://schemas.microsoft.com/office/powerpoint/2010/main" val="2381100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359</TotalTime>
  <Words>1109</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Wisp</vt:lpstr>
      <vt:lpstr>پیامدهای اصل قانونی بودن حقوق جزا</vt:lpstr>
      <vt:lpstr>مفهوم و انواع تفسیر قانون</vt:lpstr>
      <vt:lpstr>روش های تفسیر قانون جزا </vt:lpstr>
      <vt:lpstr>قلمرو زمانی قانون جزا</vt:lpstr>
      <vt:lpstr>نکاتی در ارتباط با عطف بماسبق نشدن</vt:lpstr>
      <vt:lpstr>قلمرو مکانی قانون جزا</vt:lpstr>
      <vt:lpstr>فراسرزمینی بودن حقوق جزا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36</cp:revision>
  <dcterms:created xsi:type="dcterms:W3CDTF">2020-03-09T17:49:32Z</dcterms:created>
  <dcterms:modified xsi:type="dcterms:W3CDTF">2020-03-09T23:48:43Z</dcterms:modified>
</cp:coreProperties>
</file>